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9" r:id="rId3"/>
    <p:sldId id="282" r:id="rId4"/>
    <p:sldId id="283" r:id="rId5"/>
    <p:sldId id="260" r:id="rId6"/>
    <p:sldId id="285" r:id="rId7"/>
    <p:sldId id="268" r:id="rId8"/>
    <p:sldId id="286" r:id="rId9"/>
    <p:sldId id="273" r:id="rId10"/>
    <p:sldId id="258" r:id="rId11"/>
    <p:sldId id="274" r:id="rId12"/>
    <p:sldId id="275" r:id="rId13"/>
    <p:sldId id="276" r:id="rId14"/>
    <p:sldId id="264" r:id="rId15"/>
    <p:sldId id="271" r:id="rId16"/>
    <p:sldId id="262" r:id="rId17"/>
    <p:sldId id="265" r:id="rId18"/>
    <p:sldId id="279" r:id="rId19"/>
    <p:sldId id="261" r:id="rId20"/>
    <p:sldId id="284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C5831E-23CC-4DDC-BEE4-4FDE20BDA93C}">
          <p14:sldIdLst>
            <p14:sldId id="256"/>
            <p14:sldId id="259"/>
            <p14:sldId id="282"/>
            <p14:sldId id="283"/>
            <p14:sldId id="260"/>
            <p14:sldId id="285"/>
            <p14:sldId id="268"/>
            <p14:sldId id="286"/>
            <p14:sldId id="273"/>
            <p14:sldId id="258"/>
            <p14:sldId id="274"/>
            <p14:sldId id="275"/>
            <p14:sldId id="276"/>
            <p14:sldId id="264"/>
            <p14:sldId id="271"/>
            <p14:sldId id="262"/>
            <p14:sldId id="265"/>
            <p14:sldId id="279"/>
            <p14:sldId id="261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2039" autoAdjust="0"/>
  </p:normalViewPr>
  <p:slideViewPr>
    <p:cSldViewPr snapToGrid="0">
      <p:cViewPr varScale="1">
        <p:scale>
          <a:sx n="79" d="100"/>
          <a:sy n="79" d="100"/>
        </p:scale>
        <p:origin x="183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93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7D263-2CF2-4619-B1F0-854ADCAC9E2D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66980-2378-49A9-B719-F5D894142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43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 with both QV and QS</a:t>
            </a:r>
          </a:p>
          <a:p>
            <a:r>
              <a:rPr lang="en-US" dirty="0" smtClean="0"/>
              <a:t>Experience with mashups and extensions</a:t>
            </a:r>
          </a:p>
          <a:p>
            <a:r>
              <a:rPr lang="en-US" dirty="0" smtClean="0"/>
              <a:t>built mashups for competitions, built for clients, extensions 4 contributions to Branch</a:t>
            </a:r>
          </a:p>
          <a:p>
            <a:r>
              <a:rPr lang="en-US" dirty="0" smtClean="0"/>
              <a:t>Been at slalom consulting a year and half. Systems integrator partner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8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</a:p>
          <a:p>
            <a:pPr lvl="1"/>
            <a:r>
              <a:rPr lang="en-US" dirty="0" smtClean="0"/>
              <a:t>Structure</a:t>
            </a:r>
            <a:r>
              <a:rPr lang="en-US" baseline="0" dirty="0" smtClean="0"/>
              <a:t> of web page</a:t>
            </a:r>
          </a:p>
          <a:p>
            <a:pPr lvl="1"/>
            <a:r>
              <a:rPr lang="en-US" baseline="0" dirty="0" smtClean="0"/>
              <a:t>Specifies how other components will interact with what you’re seeing</a:t>
            </a:r>
            <a:endParaRPr lang="en-US" dirty="0" smtClean="0"/>
          </a:p>
          <a:p>
            <a:r>
              <a:rPr lang="en-US" dirty="0" smtClean="0"/>
              <a:t>CSS - accomplished by using classes in your 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What's CSS - controls colors, fonts, anything that looks different than normal text – is almost</a:t>
            </a:r>
            <a:r>
              <a:rPr lang="en-US" baseline="0" dirty="0" smtClean="0"/>
              <a:t> always accomplished through CSS</a:t>
            </a:r>
            <a:endParaRPr lang="en-US" dirty="0" smtClean="0"/>
          </a:p>
          <a:p>
            <a:pPr lvl="1"/>
            <a:r>
              <a:rPr lang="en-US" dirty="0" smtClean="0"/>
              <a:t>What's a </a:t>
            </a:r>
            <a:r>
              <a:rPr lang="en-US" dirty="0" err="1" smtClean="0"/>
              <a:t>Div</a:t>
            </a:r>
            <a:r>
              <a:rPr lang="en-US" dirty="0" smtClean="0"/>
              <a:t> - container</a:t>
            </a:r>
          </a:p>
          <a:p>
            <a:pPr lvl="1"/>
            <a:r>
              <a:rPr lang="en-US" dirty="0" smtClean="0"/>
              <a:t>What's a class – assigns</a:t>
            </a:r>
            <a:r>
              <a:rPr lang="en-US" baseline="0" dirty="0" smtClean="0"/>
              <a:t> properties to an element</a:t>
            </a:r>
            <a:endParaRPr lang="en-US" dirty="0" smtClean="0"/>
          </a:p>
          <a:p>
            <a:r>
              <a:rPr lang="en-US" dirty="0" smtClean="0"/>
              <a:t>JS - adds interactivity to your site</a:t>
            </a:r>
          </a:p>
          <a:p>
            <a:r>
              <a:rPr lang="en-US" dirty="0" smtClean="0"/>
              <a:t>Other files/templates/themes</a:t>
            </a:r>
          </a:p>
          <a:p>
            <a:r>
              <a:rPr lang="en-US" dirty="0" smtClean="0"/>
              <a:t>Only going to use CSS, when you start using BS 90% of what you want to do will be using can be accomplished with CSS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Grid - meat of bootstrap </a:t>
            </a:r>
          </a:p>
          <a:p>
            <a:r>
              <a:rPr lang="en-US" dirty="0" err="1" smtClean="0"/>
              <a:t>Navbar</a:t>
            </a:r>
            <a:r>
              <a:rPr lang="en-US" dirty="0" smtClean="0"/>
              <a:t> - really useful, getting code to stick to top of your page and look good is surprisingly hard</a:t>
            </a:r>
          </a:p>
          <a:p>
            <a:r>
              <a:rPr lang="en-US" dirty="0" smtClean="0"/>
              <a:t>Buttons - most recognizable characteristic</a:t>
            </a:r>
          </a:p>
          <a:p>
            <a:r>
              <a:rPr lang="en-US" dirty="0" smtClean="0"/>
              <a:t>Typography - fonts</a:t>
            </a:r>
          </a:p>
          <a:p>
            <a:r>
              <a:rPr lang="en-US" dirty="0" smtClean="0"/>
              <a:t>Table (w/ borders)</a:t>
            </a:r>
          </a:p>
          <a:p>
            <a:r>
              <a:rPr lang="en-US" dirty="0" smtClean="0"/>
              <a:t>Modal - talk about this in the demo</a:t>
            </a:r>
          </a:p>
          <a:p>
            <a:r>
              <a:rPr lang="en-US" dirty="0" smtClean="0"/>
              <a:t>Alerts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52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Carousel</a:t>
            </a:r>
          </a:p>
          <a:p>
            <a:r>
              <a:rPr lang="en-US" dirty="0" err="1" smtClean="0"/>
              <a:t>Scrollspy</a:t>
            </a:r>
            <a:r>
              <a:rPr lang="en-US" dirty="0" smtClean="0"/>
              <a:t> </a:t>
            </a:r>
          </a:p>
          <a:p>
            <a:r>
              <a:rPr lang="en-US" dirty="0" smtClean="0"/>
              <a:t>Tooltips - use JS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Show/hide based on size, responsive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0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 mashup – taking</a:t>
            </a:r>
            <a:r>
              <a:rPr lang="en-US" baseline="0" dirty="0" smtClean="0"/>
              <a:t> the Qlik engine and delivering via web page</a:t>
            </a:r>
          </a:p>
          <a:p>
            <a:pPr lvl="1"/>
            <a:r>
              <a:rPr lang="en-US" baseline="0" dirty="0" smtClean="0"/>
              <a:t>Allows companies to create web pages that don’t look like typical BI tools</a:t>
            </a:r>
          </a:p>
          <a:p>
            <a:pPr lvl="1"/>
            <a:r>
              <a:rPr lang="en-US" baseline="0" dirty="0" smtClean="0"/>
              <a:t>Allows you to expose great looking, interactive web pages</a:t>
            </a:r>
          </a:p>
          <a:p>
            <a:r>
              <a:rPr lang="en-US" baseline="0" dirty="0" smtClean="0"/>
              <a:t>Why would you want to use BS with that? Speeds the time it takes to build</a:t>
            </a:r>
          </a:p>
          <a:p>
            <a:pPr lvl="1"/>
            <a:r>
              <a:rPr lang="en-US" baseline="0" dirty="0" smtClean="0"/>
              <a:t>Makes sure web page is </a:t>
            </a:r>
            <a:r>
              <a:rPr lang="en-US" baseline="0" dirty="0" err="1" smtClean="0"/>
              <a:t>desktop+mobile</a:t>
            </a:r>
            <a:endParaRPr lang="en-US" baseline="0" dirty="0" smtClean="0"/>
          </a:p>
          <a:p>
            <a:pPr lvl="1"/>
            <a:r>
              <a:rPr lang="en-US" baseline="0" dirty="0" smtClean="0"/>
              <a:t>Already included in some of the templates so no reason not to</a:t>
            </a:r>
          </a:p>
          <a:p>
            <a:r>
              <a:rPr lang="en-US" baseline="0" dirty="0" smtClean="0"/>
              <a:t>Extensions</a:t>
            </a:r>
          </a:p>
          <a:p>
            <a:pPr lvl="1"/>
            <a:r>
              <a:rPr lang="en-US" baseline="0" dirty="0" smtClean="0"/>
              <a:t>Create custom components to be brought into Qlik Sense</a:t>
            </a:r>
          </a:p>
          <a:p>
            <a:pPr lvl="1"/>
            <a:r>
              <a:rPr lang="en-US" baseline="0" dirty="0" smtClean="0"/>
              <a:t>Once you know Bootstrap, may say, want to make sure the text is standard in my extension or want to center some text inside</a:t>
            </a:r>
          </a:p>
          <a:p>
            <a:pPr lvl="1"/>
            <a:r>
              <a:rPr lang="en-US" baseline="0" dirty="0" smtClean="0"/>
              <a:t>Tab extension plug</a:t>
            </a:r>
          </a:p>
          <a:p>
            <a:pPr lvl="1"/>
            <a:r>
              <a:rPr lang="en-US" baseline="0" dirty="0" smtClean="0"/>
              <a:t>Requires a little bit of effort to achieve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2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Heavy transaction sites - lot of fluff</a:t>
            </a:r>
          </a:p>
          <a:p>
            <a:r>
              <a:rPr lang="en-US" dirty="0" smtClean="0"/>
              <a:t>Sites with a design framework already in place</a:t>
            </a:r>
          </a:p>
          <a:p>
            <a:r>
              <a:rPr lang="en-US" dirty="0" smtClean="0"/>
              <a:t>Class collision - </a:t>
            </a:r>
            <a:r>
              <a:rPr lang="en-US" dirty="0" err="1" smtClean="0"/>
              <a:t>namespacing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67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will I be building - </a:t>
            </a:r>
            <a:r>
              <a:rPr lang="en-US" dirty="0" err="1" smtClean="0"/>
              <a:t>navbar</a:t>
            </a:r>
            <a:r>
              <a:rPr lang="en-US" dirty="0" smtClean="0"/>
              <a:t>, grid, button, header, modal</a:t>
            </a:r>
          </a:p>
          <a:p>
            <a:r>
              <a:rPr lang="en-US" dirty="0" smtClean="0"/>
              <a:t>Create new mashup - favorite template - grid</a:t>
            </a:r>
          </a:p>
          <a:p>
            <a:r>
              <a:rPr lang="en-US" dirty="0" smtClean="0"/>
              <a:t>Open HTML and show CDNs for bootstrap - explain what a CDN (content delivery network) is and why we won't use it and why they may or may not want to use it</a:t>
            </a:r>
          </a:p>
          <a:p>
            <a:r>
              <a:rPr lang="en-US" dirty="0" smtClean="0"/>
              <a:t>Copy files then change paths to relative</a:t>
            </a:r>
          </a:p>
          <a:p>
            <a:r>
              <a:rPr lang="en-US" dirty="0" err="1" smtClean="0"/>
              <a:t>Navbar</a:t>
            </a:r>
            <a:r>
              <a:rPr lang="en-US" dirty="0" smtClean="0"/>
              <a:t>- remove classes and show what happens</a:t>
            </a:r>
          </a:p>
          <a:p>
            <a:r>
              <a:rPr lang="en-US" dirty="0" smtClean="0"/>
              <a:t>Connect to app, and drag charts onto grid</a:t>
            </a:r>
          </a:p>
          <a:p>
            <a:r>
              <a:rPr lang="en-US" dirty="0" smtClean="0"/>
              <a:t>Show classes on grid added by default</a:t>
            </a:r>
          </a:p>
          <a:p>
            <a:r>
              <a:rPr lang="en-US" dirty="0" smtClean="0"/>
              <a:t>Resize browser</a:t>
            </a:r>
          </a:p>
          <a:p>
            <a:r>
              <a:rPr lang="en-US" dirty="0" smtClean="0"/>
              <a:t>Make something disappear on browser resize</a:t>
            </a:r>
          </a:p>
          <a:p>
            <a:r>
              <a:rPr lang="en-US" dirty="0" smtClean="0"/>
              <a:t>Grid options (show page)</a:t>
            </a:r>
          </a:p>
          <a:p>
            <a:r>
              <a:rPr lang="en-US" dirty="0" smtClean="0"/>
              <a:t>add a header, takes care of styling</a:t>
            </a:r>
          </a:p>
          <a:p>
            <a:r>
              <a:rPr lang="en-US" dirty="0" smtClean="0"/>
              <a:t>Get some bonus header classes - text-center, text-danger is most useful one</a:t>
            </a:r>
          </a:p>
          <a:p>
            <a:r>
              <a:rPr lang="en-US" dirty="0" smtClean="0"/>
              <a:t>Below grid, add button</a:t>
            </a:r>
          </a:p>
          <a:p>
            <a:r>
              <a:rPr lang="en-US" dirty="0" smtClean="0"/>
              <a:t>Show page with button options (show page)</a:t>
            </a:r>
          </a:p>
          <a:p>
            <a:r>
              <a:rPr lang="en-US" dirty="0" smtClean="0"/>
              <a:t>Give button classes of </a:t>
            </a:r>
            <a:r>
              <a:rPr lang="en-US" dirty="0" err="1" smtClean="0"/>
              <a:t>btn</a:t>
            </a:r>
            <a:r>
              <a:rPr lang="en-US" dirty="0" smtClean="0"/>
              <a:t> and </a:t>
            </a:r>
            <a:r>
              <a:rPr lang="en-US" dirty="0" err="1" smtClean="0"/>
              <a:t>btn</a:t>
            </a:r>
            <a:r>
              <a:rPr lang="en-US" dirty="0" smtClean="0"/>
              <a:t>-primary</a:t>
            </a:r>
          </a:p>
          <a:p>
            <a:r>
              <a:rPr lang="en-US" dirty="0" err="1" smtClean="0"/>
              <a:t>Btn</a:t>
            </a:r>
            <a:r>
              <a:rPr lang="en-US" dirty="0" smtClean="0"/>
              <a:t> not very useful without action tied to it</a:t>
            </a:r>
          </a:p>
          <a:p>
            <a:r>
              <a:rPr lang="en-US" dirty="0" smtClean="0"/>
              <a:t>Show modal code below</a:t>
            </a:r>
          </a:p>
          <a:p>
            <a:r>
              <a:rPr lang="en-US" dirty="0" smtClean="0"/>
              <a:t>Tie button to modal - helpful if you need to force users to enter a form and don't want them to have to leave the page </a:t>
            </a:r>
          </a:p>
          <a:p>
            <a:r>
              <a:rPr lang="en-US" dirty="0" smtClean="0"/>
              <a:t>Speaking of forms, ton of configuration options on forms (show page)</a:t>
            </a:r>
          </a:p>
          <a:p>
            <a:r>
              <a:rPr lang="en-US" dirty="0" smtClean="0"/>
              <a:t>Other options, between two pages have just about anything you would want to use in 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4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covered</a:t>
            </a:r>
          </a:p>
          <a:p>
            <a:r>
              <a:rPr lang="en-US" dirty="0" smtClean="0"/>
              <a:t>What you hopefully got out of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31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explanation</a:t>
            </a:r>
          </a:p>
          <a:p>
            <a:r>
              <a:rPr lang="en-US" dirty="0" smtClean="0"/>
              <a:t>Testimonial</a:t>
            </a:r>
            <a:r>
              <a:rPr lang="en-US" baseline="0" dirty="0" smtClean="0"/>
              <a:t> from sitepoint</a:t>
            </a:r>
            <a:endParaRPr lang="en-US" dirty="0" smtClean="0"/>
          </a:p>
          <a:p>
            <a:r>
              <a:rPr lang="en-US" dirty="0" smtClean="0"/>
              <a:t>what is it used for</a:t>
            </a:r>
          </a:p>
          <a:p>
            <a:r>
              <a:rPr lang="en-US" dirty="0" smtClean="0"/>
              <a:t>Websites that work great on desktop and mobile</a:t>
            </a:r>
          </a:p>
          <a:p>
            <a:r>
              <a:rPr lang="en-US" dirty="0" smtClean="0"/>
              <a:t>Used to quickly build good looking websites</a:t>
            </a:r>
          </a:p>
          <a:p>
            <a:r>
              <a:rPr lang="en-US" dirty="0" smtClean="0"/>
              <a:t>Makes it easy to build websites that work great on desktop and mobile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3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very least know what QS is and some of the key functionality </a:t>
            </a:r>
          </a:p>
          <a:p>
            <a:r>
              <a:rPr lang="en-US" dirty="0" smtClean="0"/>
              <a:t>Show of hands who here has built either a mashup or an extension </a:t>
            </a:r>
          </a:p>
          <a:p>
            <a:r>
              <a:rPr lang="en-US" dirty="0" smtClean="0"/>
              <a:t>Maybe built a mashup, saw some funny code, didn't know what it was so deleted it and didn't use it</a:t>
            </a:r>
          </a:p>
          <a:p>
            <a:r>
              <a:rPr lang="en-US" dirty="0" smtClean="0"/>
              <a:t>Maybe you've looked at mashups but decided it's too hard to make it look nice</a:t>
            </a:r>
          </a:p>
          <a:p>
            <a:r>
              <a:rPr lang="en-US" dirty="0" smtClean="0"/>
              <a:t>Some of you may have some experience designing web pages but for those of you that don't, going to try to explain</a:t>
            </a:r>
          </a:p>
          <a:p>
            <a:r>
              <a:rPr lang="en-US" dirty="0" smtClean="0"/>
              <a:t>Goal, understand what it is, what it does, demo give you a 10000 </a:t>
            </a:r>
            <a:r>
              <a:rPr lang="en-US" dirty="0" err="1" smtClean="0"/>
              <a:t>ft</a:t>
            </a:r>
            <a:r>
              <a:rPr lang="en-US" dirty="0" smtClean="0"/>
              <a:t> view of how you do some of this so that you have an understanding of BS and can go try it on your 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some elements the same across all of these pages</a:t>
            </a:r>
          </a:p>
          <a:p>
            <a:r>
              <a:rPr lang="en-US" baseline="0" dirty="0" smtClean="0"/>
              <a:t>May have used some of these and not even realized</a:t>
            </a:r>
          </a:p>
          <a:p>
            <a:r>
              <a:rPr lang="en-US" baseline="0" dirty="0" smtClean="0"/>
              <a:t>See buttons are the same (even if coloring is different), consistent fonts</a:t>
            </a:r>
          </a:p>
          <a:p>
            <a:r>
              <a:rPr lang="en-US" baseline="0" dirty="0" smtClean="0"/>
              <a:t>All accomplished via bootstrap</a:t>
            </a:r>
          </a:p>
          <a:p>
            <a:r>
              <a:rPr lang="en-US" baseline="0" dirty="0" smtClean="0"/>
              <a:t>1.2k of 10k websites use Bootstrap in some capacity according to built</a:t>
            </a:r>
            <a:endParaRPr lang="en-US" dirty="0" smtClean="0"/>
          </a:p>
          <a:p>
            <a:r>
              <a:rPr lang="en-US" dirty="0" smtClean="0"/>
              <a:t>Lyft</a:t>
            </a:r>
          </a:p>
          <a:p>
            <a:r>
              <a:rPr lang="en-US" dirty="0" err="1" smtClean="0"/>
              <a:t>Instacart</a:t>
            </a:r>
            <a:endParaRPr lang="en-US" dirty="0" smtClean="0"/>
          </a:p>
          <a:p>
            <a:r>
              <a:rPr lang="en-US" dirty="0" smtClean="0"/>
              <a:t>Vogue</a:t>
            </a:r>
          </a:p>
          <a:p>
            <a:r>
              <a:rPr lang="en-US" dirty="0" smtClean="0"/>
              <a:t>Meteor - web development framework</a:t>
            </a:r>
          </a:p>
          <a:p>
            <a:r>
              <a:rPr lang="en-US" dirty="0" smtClean="0"/>
              <a:t>Slalom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47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some elements the same across all of these pages</a:t>
            </a:r>
          </a:p>
          <a:p>
            <a:r>
              <a:rPr lang="en-US" baseline="0" dirty="0" smtClean="0"/>
              <a:t>May have used some of these and not even realized</a:t>
            </a:r>
          </a:p>
          <a:p>
            <a:r>
              <a:rPr lang="en-US" baseline="0" dirty="0" smtClean="0"/>
              <a:t>See buttons are the same (even if coloring is different), consistent fonts</a:t>
            </a:r>
          </a:p>
          <a:p>
            <a:r>
              <a:rPr lang="en-US" baseline="0" dirty="0" smtClean="0"/>
              <a:t>All accomplished via bootstrap</a:t>
            </a:r>
          </a:p>
          <a:p>
            <a:r>
              <a:rPr lang="en-US" baseline="0" dirty="0" smtClean="0"/>
              <a:t>1.2k of 10k websites use Bootstrap in some capacity according to built</a:t>
            </a:r>
            <a:endParaRPr lang="en-US" dirty="0" smtClean="0"/>
          </a:p>
          <a:p>
            <a:r>
              <a:rPr lang="en-US" dirty="0" smtClean="0"/>
              <a:t>Lyft</a:t>
            </a:r>
          </a:p>
          <a:p>
            <a:r>
              <a:rPr lang="en-US" dirty="0" err="1" smtClean="0"/>
              <a:t>Instacart</a:t>
            </a:r>
            <a:endParaRPr lang="en-US" dirty="0" smtClean="0"/>
          </a:p>
          <a:p>
            <a:r>
              <a:rPr lang="en-US" dirty="0" smtClean="0"/>
              <a:t>Vogue</a:t>
            </a:r>
          </a:p>
          <a:p>
            <a:r>
              <a:rPr lang="en-US" dirty="0" smtClean="0"/>
              <a:t>Meteor - web development framework</a:t>
            </a:r>
          </a:p>
          <a:p>
            <a:r>
              <a:rPr lang="en-US" dirty="0" smtClean="0"/>
              <a:t>Slalom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01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some elements the same across all of these pages</a:t>
            </a:r>
          </a:p>
          <a:p>
            <a:r>
              <a:rPr lang="en-US" baseline="0" dirty="0" smtClean="0"/>
              <a:t>May have used some of these and not even realized</a:t>
            </a:r>
          </a:p>
          <a:p>
            <a:r>
              <a:rPr lang="en-US" baseline="0" dirty="0" smtClean="0"/>
              <a:t>See buttons are the same (even if coloring is different), consistent fonts</a:t>
            </a:r>
          </a:p>
          <a:p>
            <a:r>
              <a:rPr lang="en-US" baseline="0" dirty="0" smtClean="0"/>
              <a:t>All accomplished via bootstrap</a:t>
            </a:r>
          </a:p>
          <a:p>
            <a:r>
              <a:rPr lang="en-US" baseline="0" dirty="0" smtClean="0"/>
              <a:t>1.2k of 10k websites use Bootstrap in some capacity according to built</a:t>
            </a:r>
            <a:endParaRPr lang="en-US" dirty="0" smtClean="0"/>
          </a:p>
          <a:p>
            <a:r>
              <a:rPr lang="en-US" dirty="0" smtClean="0"/>
              <a:t>Lyft</a:t>
            </a:r>
          </a:p>
          <a:p>
            <a:r>
              <a:rPr lang="en-US" dirty="0" err="1" smtClean="0"/>
              <a:t>Instacart</a:t>
            </a:r>
            <a:endParaRPr lang="en-US" dirty="0" smtClean="0"/>
          </a:p>
          <a:p>
            <a:r>
              <a:rPr lang="en-US" dirty="0" smtClean="0"/>
              <a:t>Vogue</a:t>
            </a:r>
          </a:p>
          <a:p>
            <a:r>
              <a:rPr lang="en-US" dirty="0" smtClean="0"/>
              <a:t>Meteor - web development framework</a:t>
            </a:r>
          </a:p>
          <a:p>
            <a:r>
              <a:rPr lang="en-US" dirty="0" smtClean="0"/>
              <a:t>Slalom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0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some elements the same across all of these pages</a:t>
            </a:r>
          </a:p>
          <a:p>
            <a:r>
              <a:rPr lang="en-US" baseline="0" dirty="0" smtClean="0"/>
              <a:t>May have used some of these and not even realized</a:t>
            </a:r>
          </a:p>
          <a:p>
            <a:r>
              <a:rPr lang="en-US" baseline="0" dirty="0" smtClean="0"/>
              <a:t>See buttons are the same (even if coloring is different), consistent fonts</a:t>
            </a:r>
          </a:p>
          <a:p>
            <a:r>
              <a:rPr lang="en-US" baseline="0" dirty="0" smtClean="0"/>
              <a:t>All accomplished via bootstrap</a:t>
            </a:r>
          </a:p>
          <a:p>
            <a:r>
              <a:rPr lang="en-US" baseline="0" dirty="0" smtClean="0"/>
              <a:t>1.2k of 10k websites use Bootstrap in some capacity according to built</a:t>
            </a:r>
            <a:endParaRPr lang="en-US" dirty="0" smtClean="0"/>
          </a:p>
          <a:p>
            <a:r>
              <a:rPr lang="en-US" dirty="0" smtClean="0"/>
              <a:t>Lyft</a:t>
            </a:r>
          </a:p>
          <a:p>
            <a:r>
              <a:rPr lang="en-US" dirty="0" err="1" smtClean="0"/>
              <a:t>Instacart</a:t>
            </a:r>
            <a:endParaRPr lang="en-US" dirty="0" smtClean="0"/>
          </a:p>
          <a:p>
            <a:r>
              <a:rPr lang="en-US" dirty="0" smtClean="0"/>
              <a:t>Vogue</a:t>
            </a:r>
          </a:p>
          <a:p>
            <a:r>
              <a:rPr lang="en-US" dirty="0" smtClean="0"/>
              <a:t>Meteor - web development framework</a:t>
            </a:r>
          </a:p>
          <a:p>
            <a:r>
              <a:rPr lang="en-US" dirty="0" smtClean="0"/>
              <a:t>Slalom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28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</a:t>
            </a:r>
            <a:r>
              <a:rPr lang="en-US" baseline="0" dirty="0" smtClean="0"/>
              <a:t> with Slalom and been to our website, we use Bootstrap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91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framework- what does that mean</a:t>
            </a:r>
          </a:p>
          <a:p>
            <a:r>
              <a:rPr lang="en-US" dirty="0" smtClean="0"/>
              <a:t>Invented</a:t>
            </a:r>
          </a:p>
          <a:p>
            <a:r>
              <a:rPr lang="en-US" dirty="0" smtClean="0"/>
              <a:t>Purpose</a:t>
            </a:r>
          </a:p>
          <a:p>
            <a:r>
              <a:rPr lang="en-US" dirty="0" smtClean="0"/>
              <a:t>Different versions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6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034" y="6614236"/>
            <a:ext cx="716019" cy="198127"/>
          </a:xfrm>
        </p:spPr>
        <p:txBody>
          <a:bodyPr/>
          <a:lstStyle>
            <a:lvl1pPr algn="l">
              <a:defRPr sz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A32FD87-5AA9-4265-B514-7E4AB4E175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BC3F82E-67DB-460E-97BA-9AF25D396644}" type="datetime1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qliksite.io/qlik-sense/using-bootstrap-css-qliksense-visualization-extensions/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://bootswatch.com/" TargetMode="External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bootstrap/" TargetMode="External"/><Relationship Id="rId11" Type="http://schemas.openxmlformats.org/officeDocument/2006/relationships/hyperlink" Target="Qonnections16-QS-Bootstrap" TargetMode="External"/><Relationship Id="rId5" Type="http://schemas.openxmlformats.org/officeDocument/2006/relationships/hyperlink" Target="https://www.cheatography.com/masonjo/cheat-sheets/bootstrap/" TargetMode="External"/><Relationship Id="rId10" Type="http://schemas.openxmlformats.org/officeDocument/2006/relationships/hyperlink" Target="Namespaced-Bootstrap" TargetMode="External"/><Relationship Id="rId4" Type="http://schemas.openxmlformats.org/officeDocument/2006/relationships/hyperlink" Target="http://getbootstrap.com/" TargetMode="External"/><Relationship Id="rId9" Type="http://schemas.openxmlformats.org/officeDocument/2006/relationships/hyperlink" Target="https://github.com/stefanwalther/qliksense-extension-tutorial/tree/master/tutorial/part-07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branch.qlik.com/#/user/56728f52d1e497241ae69e1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twitter.com/mcgovey" TargetMode="External"/><Relationship Id="rId10" Type="http://schemas.openxmlformats.org/officeDocument/2006/relationships/image" Target="../media/image9.jpe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git.io/vw48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github.com/mcgove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743" y="3980389"/>
            <a:ext cx="10911627" cy="627864"/>
          </a:xfrm>
        </p:spPr>
        <p:txBody>
          <a:bodyPr/>
          <a:lstStyle/>
          <a:p>
            <a:r>
              <a:rPr lang="en-US" dirty="0" smtClean="0"/>
              <a:t>Bootstrap and Qlik Sense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McGovern, Slalom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58532"/>
          </a:xfrm>
        </p:spPr>
        <p:txBody>
          <a:bodyPr/>
          <a:lstStyle/>
          <a:p>
            <a:r>
              <a:rPr lang="en-US" dirty="0" smtClean="0"/>
              <a:t>Qonnections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275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77444"/>
          </a:xfrm>
        </p:spPr>
        <p:txBody>
          <a:bodyPr/>
          <a:lstStyle/>
          <a:p>
            <a:r>
              <a:rPr lang="en-US" sz="3200" dirty="0" smtClean="0"/>
              <a:t>Developed at Twitter in 2010</a:t>
            </a:r>
          </a:p>
          <a:p>
            <a:r>
              <a:rPr lang="en-US" sz="3200" dirty="0" smtClean="0"/>
              <a:t>Initially called Blueprint</a:t>
            </a:r>
          </a:p>
          <a:p>
            <a:r>
              <a:rPr lang="en-US" dirty="0"/>
              <a:t>S</a:t>
            </a:r>
            <a:r>
              <a:rPr lang="en-US" sz="3200" dirty="0" smtClean="0"/>
              <a:t>tyle guide for internal sites</a:t>
            </a:r>
          </a:p>
          <a:p>
            <a:r>
              <a:rPr lang="en-US" dirty="0" smtClean="0"/>
              <a:t>v2 responsive</a:t>
            </a:r>
          </a:p>
          <a:p>
            <a:r>
              <a:rPr lang="en-US" dirty="0" smtClean="0"/>
              <a:t>v3 mobile-first</a:t>
            </a:r>
          </a:p>
          <a:p>
            <a:r>
              <a:rPr lang="en-US" dirty="0" smtClean="0"/>
              <a:t>v4 coming out soon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History of Bootstrap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09034" y="5872557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5206554"/>
          </a:xfrm>
        </p:spPr>
        <p:txBody>
          <a:bodyPr/>
          <a:lstStyle/>
          <a:p>
            <a:r>
              <a:rPr lang="en-US" dirty="0" smtClean="0"/>
              <a:t>HTML</a:t>
            </a:r>
          </a:p>
          <a:p>
            <a:pPr lvl="1"/>
            <a:r>
              <a:rPr lang="en-US" dirty="0" smtClean="0"/>
              <a:t>Specifies format of web page</a:t>
            </a:r>
            <a:endParaRPr lang="en-US" dirty="0"/>
          </a:p>
          <a:p>
            <a:r>
              <a:rPr lang="en-US" dirty="0" smtClean="0"/>
              <a:t>CSS (Cascading Style Sheet)</a:t>
            </a:r>
          </a:p>
          <a:p>
            <a:pPr lvl="1"/>
            <a:r>
              <a:rPr lang="en-US" sz="2600" dirty="0" smtClean="0"/>
              <a:t>For each HTML element, assign </a:t>
            </a:r>
          </a:p>
          <a:p>
            <a:pPr marL="230710" lvl="1" indent="0">
              <a:spcAft>
                <a:spcPts val="1200"/>
              </a:spcAft>
              <a:buNone/>
            </a:pPr>
            <a:r>
              <a:rPr lang="en-US" sz="2600" dirty="0" smtClean="0"/>
              <a:t>  specific class that is defined in Bootstrap</a:t>
            </a:r>
            <a:endParaRPr lang="en-US" dirty="0" smtClean="0"/>
          </a:p>
          <a:p>
            <a:r>
              <a:rPr lang="en-US" dirty="0" smtClean="0"/>
              <a:t>JavaScript</a:t>
            </a:r>
          </a:p>
          <a:p>
            <a:pPr lvl="1">
              <a:spcAft>
                <a:spcPts val="1200"/>
              </a:spcAft>
            </a:pPr>
            <a:r>
              <a:rPr lang="en-US" sz="2600" dirty="0" smtClean="0"/>
              <a:t>Prebuilt helper functions</a:t>
            </a:r>
          </a:p>
          <a:p>
            <a:r>
              <a:rPr lang="en-US" dirty="0" smtClean="0"/>
              <a:t>Themes</a:t>
            </a:r>
            <a:endParaRPr lang="en-US" sz="2600" dirty="0" smtClean="0"/>
          </a:p>
          <a:p>
            <a:pPr lvl="1"/>
            <a:r>
              <a:rPr lang="en-US" sz="2600" dirty="0" smtClean="0"/>
              <a:t>Change standard Bootstrap styling</a:t>
            </a:r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Bootstrap is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423"/>
          <a:stretch/>
        </p:blipFill>
        <p:spPr>
          <a:xfrm>
            <a:off x="7525229" y="1423633"/>
            <a:ext cx="4458363" cy="14189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425827"/>
          </a:xfrm>
        </p:spPr>
        <p:txBody>
          <a:bodyPr numCol="2"/>
          <a:lstStyle/>
          <a:p>
            <a:r>
              <a:rPr lang="en-US" dirty="0"/>
              <a:t>Grid</a:t>
            </a:r>
          </a:p>
          <a:p>
            <a:r>
              <a:rPr lang="en-US" dirty="0"/>
              <a:t>Navbar</a:t>
            </a:r>
          </a:p>
          <a:p>
            <a:r>
              <a:rPr lang="en-US" dirty="0"/>
              <a:t>Buttons </a:t>
            </a:r>
          </a:p>
          <a:p>
            <a:r>
              <a:rPr lang="en-US" dirty="0"/>
              <a:t>Typography </a:t>
            </a:r>
          </a:p>
          <a:p>
            <a:r>
              <a:rPr lang="en-US" dirty="0" smtClean="0"/>
              <a:t>Tables</a:t>
            </a:r>
            <a:endParaRPr lang="en-US" dirty="0"/>
          </a:p>
          <a:p>
            <a:r>
              <a:rPr lang="en-US" dirty="0"/>
              <a:t>Modal</a:t>
            </a:r>
          </a:p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849" y="4239736"/>
            <a:ext cx="7680339" cy="1558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114" y="2242581"/>
            <a:ext cx="7249993" cy="807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24159"/>
          <a:stretch/>
        </p:blipFill>
        <p:spPr>
          <a:xfrm>
            <a:off x="3983849" y="1374617"/>
            <a:ext cx="7058525" cy="628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3849" y="3288592"/>
            <a:ext cx="6240346" cy="69590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 numCol="2"/>
          <a:lstStyle/>
          <a:p>
            <a:r>
              <a:rPr lang="en-US" dirty="0" smtClean="0"/>
              <a:t>Carousel</a:t>
            </a:r>
            <a:endParaRPr lang="en-US" dirty="0"/>
          </a:p>
          <a:p>
            <a:r>
              <a:rPr lang="en-US" dirty="0" smtClean="0"/>
              <a:t>Scrollspy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Tooltip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Display based on screen size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035" y="4103742"/>
            <a:ext cx="5068956" cy="2169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496" y="1349036"/>
            <a:ext cx="4164495" cy="2340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4032" y="1349036"/>
            <a:ext cx="987810" cy="1038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4645" y="1365538"/>
            <a:ext cx="887285" cy="1021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031" y="2551287"/>
            <a:ext cx="1000125" cy="105727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93859"/>
          </a:xfrm>
        </p:spPr>
        <p:txBody>
          <a:bodyPr/>
          <a:lstStyle/>
          <a:p>
            <a:r>
              <a:rPr lang="en-US" dirty="0"/>
              <a:t>Mashups</a:t>
            </a:r>
          </a:p>
          <a:p>
            <a:pPr lvl="1"/>
            <a:r>
              <a:rPr lang="en-US" dirty="0" smtClean="0"/>
              <a:t>Speed up time to build</a:t>
            </a:r>
          </a:p>
          <a:p>
            <a:pPr lvl="1"/>
            <a:r>
              <a:rPr lang="en-US" dirty="0" smtClean="0"/>
              <a:t>Responsive</a:t>
            </a:r>
          </a:p>
          <a:p>
            <a:pPr lvl="1"/>
            <a:r>
              <a:rPr lang="en-US" dirty="0" smtClean="0"/>
              <a:t>Included in most templates</a:t>
            </a:r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Add some style to your extensions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5" y="4806994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61" y="1423633"/>
            <a:ext cx="6025680" cy="20749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7" y="244824"/>
            <a:ext cx="6153150" cy="5162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b="4625"/>
          <a:stretch/>
        </p:blipFill>
        <p:spPr>
          <a:xfrm>
            <a:off x="4147320" y="1674579"/>
            <a:ext cx="7924335" cy="508883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813078"/>
          </a:xfrm>
        </p:spPr>
        <p:txBody>
          <a:bodyPr/>
          <a:lstStyle/>
          <a:p>
            <a:r>
              <a:rPr lang="en-US" dirty="0" smtClean="0"/>
              <a:t>Not best for </a:t>
            </a:r>
            <a:r>
              <a:rPr lang="en-US" dirty="0" smtClean="0"/>
              <a:t>sites with a lot of content to load</a:t>
            </a:r>
          </a:p>
          <a:p>
            <a:pPr lvl="1"/>
            <a:r>
              <a:rPr lang="en-US" dirty="0" smtClean="0"/>
              <a:t>“Our load times are already taking 5 seconds or longer”</a:t>
            </a:r>
            <a:endParaRPr lang="en-US" dirty="0" smtClean="0"/>
          </a:p>
          <a:p>
            <a:r>
              <a:rPr lang="en-US" dirty="0" smtClean="0"/>
              <a:t>Sites with a design framework in </a:t>
            </a:r>
            <a:r>
              <a:rPr lang="en-US" dirty="0" smtClean="0"/>
              <a:t>place (class collision)</a:t>
            </a:r>
          </a:p>
          <a:p>
            <a:pPr lvl="1"/>
            <a:r>
              <a:rPr lang="en-US" dirty="0" smtClean="0"/>
              <a:t>“We already have all of this CSS code written”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before using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03" y="3741353"/>
            <a:ext cx="4605438" cy="297194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20791" y="221064"/>
            <a:ext cx="3469219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96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2050" name="Picture 2" descr="tunnel, building, architecture, window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498" y="1642992"/>
            <a:ext cx="7501803" cy="500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05202" y="1284148"/>
            <a:ext cx="6763503" cy="5330088"/>
          </a:xfrm>
        </p:spPr>
        <p:txBody>
          <a:bodyPr/>
          <a:lstStyle/>
          <a:p>
            <a:r>
              <a:rPr lang="en-US" dirty="0" smtClean="0"/>
              <a:t>Framework for building quick, clean webpages</a:t>
            </a:r>
          </a:p>
          <a:p>
            <a:r>
              <a:rPr lang="en-US" dirty="0" smtClean="0"/>
              <a:t>Used throughout the web, well documented</a:t>
            </a:r>
          </a:p>
          <a:p>
            <a:r>
              <a:rPr lang="en-US" dirty="0" smtClean="0"/>
              <a:t>Can help build quick Qlik Sense mashups and extensions </a:t>
            </a:r>
          </a:p>
          <a:p>
            <a:r>
              <a:rPr lang="en-US" dirty="0" smtClean="0"/>
              <a:t>Included with most mashup templates</a:t>
            </a:r>
          </a:p>
          <a:p>
            <a:r>
              <a:rPr lang="en-US" dirty="0" smtClean="0"/>
              <a:t>Needs some work before it can be used in an extension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concert, show, music, people, crowd, fun, entertainment, stage, lights, band, musicians, par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234" y="2266250"/>
            <a:ext cx="4230445" cy="28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3154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82533"/>
              </p:ext>
            </p:extLst>
          </p:nvPr>
        </p:nvGraphicFramePr>
        <p:xfrm>
          <a:off x="438149" y="2377181"/>
          <a:ext cx="5486400" cy="423705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997920079"/>
                    </a:ext>
                  </a:extLst>
                </a:gridCol>
              </a:tblGrid>
              <a:tr h="847411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Bootstrap References</a:t>
                      </a:r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653615"/>
                  </a:ext>
                </a:extLst>
              </a:tr>
              <a:tr h="847411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4"/>
                        </a:rPr>
                        <a:t>Bootstrap Download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631429"/>
                  </a:ext>
                </a:extLst>
              </a:tr>
              <a:tr h="847411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5"/>
                        </a:rPr>
                        <a:t>Cheat Sheet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29075"/>
                  </a:ext>
                </a:extLst>
              </a:tr>
              <a:tr h="847411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6"/>
                        </a:rPr>
                        <a:t>Tutorials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588023"/>
                  </a:ext>
                </a:extLst>
              </a:tr>
              <a:tr h="847411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7"/>
                        </a:rPr>
                        <a:t>Themes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27809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629516"/>
              </p:ext>
            </p:extLst>
          </p:nvPr>
        </p:nvGraphicFramePr>
        <p:xfrm>
          <a:off x="6403240" y="2377184"/>
          <a:ext cx="5486400" cy="32940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512718450"/>
                    </a:ext>
                  </a:extLst>
                </a:gridCol>
              </a:tblGrid>
              <a:tr h="823520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Scoping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096411"/>
                  </a:ext>
                </a:extLst>
              </a:tr>
              <a:tr h="823520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8"/>
                        </a:rPr>
                        <a:t>Stefan Walter’s Blog Post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322856"/>
                  </a:ext>
                </a:extLst>
              </a:tr>
              <a:tr h="823520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9"/>
                        </a:rPr>
                        <a:t>Stefan Walter’s Tutorial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93502"/>
                  </a:ext>
                </a:extLst>
              </a:tr>
              <a:tr h="823520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 smtClean="0">
                          <a:hlinkClick r:id="rId10" action="ppaction://hlinkfile"/>
                        </a:rPr>
                        <a:t>Namespaced</a:t>
                      </a:r>
                      <a:r>
                        <a:rPr lang="en-US" sz="3200" dirty="0" smtClean="0">
                          <a:hlinkClick r:id="rId10" action="ppaction://hlinkfile"/>
                        </a:rPr>
                        <a:t>-Bootstrap file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96217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88553"/>
              </p:ext>
            </p:extLst>
          </p:nvPr>
        </p:nvGraphicFramePr>
        <p:xfrm>
          <a:off x="438149" y="1122560"/>
          <a:ext cx="11451491" cy="11824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1491">
                  <a:extLst>
                    <a:ext uri="{9D8B030D-6E8A-4147-A177-3AD203B41FA5}">
                      <a16:colId xmlns:a16="http://schemas.microsoft.com/office/drawing/2014/main" val="3996789197"/>
                    </a:ext>
                  </a:extLst>
                </a:gridCol>
              </a:tblGrid>
              <a:tr h="5912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Presentation GitHub Repository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38676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11" action="ppaction://hlinkfile"/>
                        </a:rPr>
                        <a:t>Qonnections16-QS-Bootstrap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40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12998" y="5114830"/>
            <a:ext cx="3639273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/>
              <a:t>Kevin McGovern</a:t>
            </a:r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5077085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7379323" y="5092877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5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12998" y="5940857"/>
            <a:ext cx="3639273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03" y="5070923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7379323" y="5988219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7"/>
              </a:rPr>
              <a:t>kmcgovern1</a:t>
            </a:r>
            <a:endParaRPr lang="en-US" dirty="0"/>
          </a:p>
        </p:txBody>
      </p:sp>
      <p:pic>
        <p:nvPicPr>
          <p:cNvPr id="7" name="Picture 2" descr="https://pbs.twimg.com/profile_images/684785215345176577/lenKWz3k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468" y="5913930"/>
            <a:ext cx="684108" cy="6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5905182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76" y="376880"/>
            <a:ext cx="2579661" cy="3753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034" y="1388627"/>
            <a:ext cx="870433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Four years using QlikView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Early adopter of Qlik Sense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Experience building mashups and extensions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Contributor to Qlik Branch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Consultant with Slalom for 1 ½ years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 in this presentation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12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17545" y="4955940"/>
            <a:ext cx="11143488" cy="70173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Where can I find these slides and examples?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1449628"/>
          </a:xfrm>
        </p:spPr>
        <p:txBody>
          <a:bodyPr/>
          <a:lstStyle/>
          <a:p>
            <a:pPr algn="ctr"/>
            <a:r>
              <a:rPr lang="en-US" sz="9600" dirty="0" smtClean="0">
                <a:latin typeface="+mj-lt"/>
              </a:rPr>
              <a:t>Questions?</a:t>
            </a:r>
            <a:endParaRPr lang="en-US" sz="9600" dirty="0">
              <a:latin typeface="+mj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17545" y="5657671"/>
            <a:ext cx="11143488" cy="1200329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8000" dirty="0" smtClean="0">
                <a:hlinkClick r:id="rId2"/>
              </a:rPr>
              <a:t>https://git.io/vw481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  <p:pic>
        <p:nvPicPr>
          <p:cNvPr id="1026" name="Picture 2" descr="lights, glowing, light bulbs, bulbs, idea, interior, decor, off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622" y="1777054"/>
            <a:ext cx="4697430" cy="3131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4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039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4026156"/>
            <a:ext cx="11143488" cy="1421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“Today’s </a:t>
            </a:r>
            <a:r>
              <a:rPr lang="en-US" dirty="0"/>
              <a:t>websites should be modern, sleek, responsive, and mobile first. Bootstrap helps us to achieve these goals with minimum fuss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77657" y="1401237"/>
            <a:ext cx="964336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600" dirty="0" smtClean="0"/>
              <a:t>“Bootstrap </a:t>
            </a:r>
            <a:r>
              <a:rPr lang="en-US" sz="3600" dirty="0"/>
              <a:t>is the most popular HTML, CSS, and JS framework for developing responsive, mobile first projects on the web</a:t>
            </a:r>
            <a:r>
              <a:rPr lang="en-US" sz="3600" dirty="0" smtClean="0"/>
              <a:t>.”</a:t>
            </a:r>
            <a:endParaRPr lang="en-US" sz="3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3217" y="3138428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etboostrap.com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9310" y="544808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sitepoint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21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237057"/>
          </a:xfrm>
        </p:spPr>
        <p:txBody>
          <a:bodyPr/>
          <a:lstStyle/>
          <a:p>
            <a:r>
              <a:rPr lang="en-US" dirty="0" smtClean="0"/>
              <a:t>Familiar with Qlik Sense</a:t>
            </a:r>
          </a:p>
          <a:p>
            <a:r>
              <a:rPr lang="en-US" dirty="0" smtClean="0"/>
              <a:t>May have some experience with mashups or building websites</a:t>
            </a:r>
          </a:p>
          <a:p>
            <a:r>
              <a:rPr lang="en-US" dirty="0" smtClean="0"/>
              <a:t>Goals of session</a:t>
            </a:r>
          </a:p>
          <a:p>
            <a:pPr lvl="1"/>
            <a:r>
              <a:rPr lang="en-US" dirty="0" smtClean="0"/>
              <a:t>Understand what Bootstrap is</a:t>
            </a:r>
          </a:p>
          <a:p>
            <a:pPr lvl="1"/>
            <a:r>
              <a:rPr lang="en-US" dirty="0" smtClean="0"/>
              <a:t>Recognize key components to start to think about how to use them</a:t>
            </a:r>
          </a:p>
          <a:p>
            <a:pPr lvl="1"/>
            <a:r>
              <a:rPr lang="en-US" dirty="0" smtClean="0"/>
              <a:t>Learn how to begin implementing this in your mashup</a:t>
            </a:r>
          </a:p>
          <a:p>
            <a:pPr lvl="1"/>
            <a:r>
              <a:rPr lang="en-US" dirty="0" smtClean="0"/>
              <a:t>Comprehend steps needed to use in an extension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1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724"/>
          <a:stretch/>
        </p:blipFill>
        <p:spPr>
          <a:xfrm>
            <a:off x="474211" y="498801"/>
            <a:ext cx="11136377" cy="57400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80" y="484476"/>
            <a:ext cx="11062450" cy="58020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462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30" y="546862"/>
            <a:ext cx="10598444" cy="55586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65" y="563583"/>
            <a:ext cx="10203346" cy="53514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06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09" y="486907"/>
            <a:ext cx="11699631" cy="563703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28838</TotalTime>
  <Words>1253</Words>
  <Application>Microsoft Office PowerPoint</Application>
  <PresentationFormat>Widescreen</PresentationFormat>
  <Paragraphs>254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Georgia</vt:lpstr>
      <vt:lpstr>Wingdings</vt:lpstr>
      <vt:lpstr>IMATemplate</vt:lpstr>
      <vt:lpstr>Bootstrap and Qlik Sense</vt:lpstr>
      <vt:lpstr>Kevin McGovern</vt:lpstr>
      <vt:lpstr>What is Bootstrap</vt:lpstr>
      <vt:lpstr>Why are you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Bootstrap</vt:lpstr>
      <vt:lpstr>How Bootstrap is Used</vt:lpstr>
      <vt:lpstr>Common Bootstrap Elements</vt:lpstr>
      <vt:lpstr>Common Bootstrap Elements (continued)</vt:lpstr>
      <vt:lpstr>What does this have to do with Qlik Sense?</vt:lpstr>
      <vt:lpstr>PowerPoint Presentation</vt:lpstr>
      <vt:lpstr>Considerations before using Bootstrap</vt:lpstr>
      <vt:lpstr>PowerPoint Presentation</vt:lpstr>
      <vt:lpstr>Summary</vt:lpstr>
      <vt:lpstr>Resources</vt:lpstr>
      <vt:lpstr>Found in this presentation</vt:lpstr>
      <vt:lpstr>Questions?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102</cp:revision>
  <dcterms:created xsi:type="dcterms:W3CDTF">2016-03-21T12:27:04Z</dcterms:created>
  <dcterms:modified xsi:type="dcterms:W3CDTF">2016-04-29T15:07:08Z</dcterms:modified>
</cp:coreProperties>
</file>